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5"/>
  </p:notesMasterIdLst>
  <p:handoutMasterIdLst>
    <p:handoutMasterId r:id="rId16"/>
  </p:handout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ckarchives" initials="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B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A2E5794B-8335-4393-A8A0-72CB98E283E8}" type="datetimeFigureOut">
              <a:rPr lang="en-US" smtClean="0"/>
              <a:t>4/4/2017</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C56F1C0F-6613-4442-A4DC-5965595280E8}" type="slidenum">
              <a:rPr lang="en-US" smtClean="0"/>
              <a:t>‹#›</a:t>
            </a:fld>
            <a:endParaRPr lang="en-US"/>
          </a:p>
        </p:txBody>
      </p:sp>
    </p:spTree>
    <p:extLst>
      <p:ext uri="{BB962C8B-B14F-4D97-AF65-F5344CB8AC3E}">
        <p14:creationId xmlns:p14="http://schemas.microsoft.com/office/powerpoint/2010/main" val="4235669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1F759255-5986-4867-937B-1F91E483E0A5}" type="datetimeFigureOut">
              <a:rPr lang="en-US" smtClean="0"/>
              <a:t>4/4/2017</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B2E26FBE-AC81-445F-B8BC-B9E24EBB1C97}" type="slidenum">
              <a:rPr lang="en-US" smtClean="0"/>
              <a:t>‹#›</a:t>
            </a:fld>
            <a:endParaRPr lang="en-US"/>
          </a:p>
        </p:txBody>
      </p:sp>
    </p:spTree>
    <p:extLst>
      <p:ext uri="{BB962C8B-B14F-4D97-AF65-F5344CB8AC3E}">
        <p14:creationId xmlns:p14="http://schemas.microsoft.com/office/powerpoint/2010/main" val="3994698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E26FBE-AC81-445F-B8BC-B9E24EBB1C97}" type="slidenum">
              <a:rPr lang="en-US" smtClean="0"/>
              <a:t>1</a:t>
            </a:fld>
            <a:endParaRPr lang="en-US"/>
          </a:p>
        </p:txBody>
      </p:sp>
    </p:spTree>
    <p:extLst>
      <p:ext uri="{BB962C8B-B14F-4D97-AF65-F5344CB8AC3E}">
        <p14:creationId xmlns:p14="http://schemas.microsoft.com/office/powerpoint/2010/main" val="2576049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FA9B2C-B398-404A-AED7-BC9912D1E6E7}" type="datetimeFigureOut">
              <a:rPr lang="en-US" smtClean="0"/>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8BC18-A87A-4EA9-AB14-DF9AEC88B23B}" type="slidenum">
              <a:rPr lang="en-US" smtClean="0"/>
              <a:t>‹#›</a:t>
            </a:fld>
            <a:endParaRPr lang="en-US"/>
          </a:p>
        </p:txBody>
      </p:sp>
    </p:spTree>
    <p:extLst>
      <p:ext uri="{BB962C8B-B14F-4D97-AF65-F5344CB8AC3E}">
        <p14:creationId xmlns:p14="http://schemas.microsoft.com/office/powerpoint/2010/main" val="376894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FA9B2C-B398-404A-AED7-BC9912D1E6E7}" type="datetimeFigureOut">
              <a:rPr lang="en-US" smtClean="0"/>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8BC18-A87A-4EA9-AB14-DF9AEC88B23B}" type="slidenum">
              <a:rPr lang="en-US" smtClean="0"/>
              <a:t>‹#›</a:t>
            </a:fld>
            <a:endParaRPr lang="en-US"/>
          </a:p>
        </p:txBody>
      </p:sp>
    </p:spTree>
    <p:extLst>
      <p:ext uri="{BB962C8B-B14F-4D97-AF65-F5344CB8AC3E}">
        <p14:creationId xmlns:p14="http://schemas.microsoft.com/office/powerpoint/2010/main" val="1983101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FA9B2C-B398-404A-AED7-BC9912D1E6E7}" type="datetimeFigureOut">
              <a:rPr lang="en-US" smtClean="0"/>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8BC18-A87A-4EA9-AB14-DF9AEC88B23B}" type="slidenum">
              <a:rPr lang="en-US" smtClean="0"/>
              <a:t>‹#›</a:t>
            </a:fld>
            <a:endParaRPr lang="en-US"/>
          </a:p>
        </p:txBody>
      </p:sp>
    </p:spTree>
    <p:extLst>
      <p:ext uri="{BB962C8B-B14F-4D97-AF65-F5344CB8AC3E}">
        <p14:creationId xmlns:p14="http://schemas.microsoft.com/office/powerpoint/2010/main" val="2850278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FA9B2C-B398-404A-AED7-BC9912D1E6E7}" type="datetimeFigureOut">
              <a:rPr lang="en-US" smtClean="0"/>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8BC18-A87A-4EA9-AB14-DF9AEC88B23B}" type="slidenum">
              <a:rPr lang="en-US" smtClean="0"/>
              <a:t>‹#›</a:t>
            </a:fld>
            <a:endParaRPr lang="en-US"/>
          </a:p>
        </p:txBody>
      </p:sp>
    </p:spTree>
    <p:extLst>
      <p:ext uri="{BB962C8B-B14F-4D97-AF65-F5344CB8AC3E}">
        <p14:creationId xmlns:p14="http://schemas.microsoft.com/office/powerpoint/2010/main" val="4257474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FA9B2C-B398-404A-AED7-BC9912D1E6E7}" type="datetimeFigureOut">
              <a:rPr lang="en-US" smtClean="0"/>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8BC18-A87A-4EA9-AB14-DF9AEC88B23B}" type="slidenum">
              <a:rPr lang="en-US" smtClean="0"/>
              <a:t>‹#›</a:t>
            </a:fld>
            <a:endParaRPr lang="en-US"/>
          </a:p>
        </p:txBody>
      </p:sp>
    </p:spTree>
    <p:extLst>
      <p:ext uri="{BB962C8B-B14F-4D97-AF65-F5344CB8AC3E}">
        <p14:creationId xmlns:p14="http://schemas.microsoft.com/office/powerpoint/2010/main" val="2306394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FA9B2C-B398-404A-AED7-BC9912D1E6E7}" type="datetimeFigureOut">
              <a:rPr lang="en-US" smtClean="0"/>
              <a:t>4/4/2017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18BC18-A87A-4EA9-AB14-DF9AEC88B23B}" type="slidenum">
              <a:rPr lang="en-US" smtClean="0"/>
              <a:t>‹#›</a:t>
            </a:fld>
            <a:endParaRPr lang="en-US"/>
          </a:p>
        </p:txBody>
      </p:sp>
    </p:spTree>
    <p:extLst>
      <p:ext uri="{BB962C8B-B14F-4D97-AF65-F5344CB8AC3E}">
        <p14:creationId xmlns:p14="http://schemas.microsoft.com/office/powerpoint/2010/main" val="1321620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FA9B2C-B398-404A-AED7-BC9912D1E6E7}" type="datetimeFigureOut">
              <a:rPr lang="en-US" smtClean="0"/>
              <a:t>4/4/2017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18BC18-A87A-4EA9-AB14-DF9AEC88B23B}" type="slidenum">
              <a:rPr lang="en-US" smtClean="0"/>
              <a:t>‹#›</a:t>
            </a:fld>
            <a:endParaRPr lang="en-US"/>
          </a:p>
        </p:txBody>
      </p:sp>
    </p:spTree>
    <p:extLst>
      <p:ext uri="{BB962C8B-B14F-4D97-AF65-F5344CB8AC3E}">
        <p14:creationId xmlns:p14="http://schemas.microsoft.com/office/powerpoint/2010/main" val="3846544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FA9B2C-B398-404A-AED7-BC9912D1E6E7}" type="datetimeFigureOut">
              <a:rPr lang="en-US" smtClean="0"/>
              <a:t>4/4/2017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18BC18-A87A-4EA9-AB14-DF9AEC88B23B}" type="slidenum">
              <a:rPr lang="en-US" smtClean="0"/>
              <a:t>‹#›</a:t>
            </a:fld>
            <a:endParaRPr lang="en-US"/>
          </a:p>
        </p:txBody>
      </p:sp>
    </p:spTree>
    <p:extLst>
      <p:ext uri="{BB962C8B-B14F-4D97-AF65-F5344CB8AC3E}">
        <p14:creationId xmlns:p14="http://schemas.microsoft.com/office/powerpoint/2010/main" val="1424292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FA9B2C-B398-404A-AED7-BC9912D1E6E7}" type="datetimeFigureOut">
              <a:rPr lang="en-US" smtClean="0"/>
              <a:t>4/4/2017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18BC18-A87A-4EA9-AB14-DF9AEC88B23B}" type="slidenum">
              <a:rPr lang="en-US" smtClean="0"/>
              <a:t>‹#›</a:t>
            </a:fld>
            <a:endParaRPr lang="en-US"/>
          </a:p>
        </p:txBody>
      </p:sp>
    </p:spTree>
    <p:extLst>
      <p:ext uri="{BB962C8B-B14F-4D97-AF65-F5344CB8AC3E}">
        <p14:creationId xmlns:p14="http://schemas.microsoft.com/office/powerpoint/2010/main" val="13107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FA9B2C-B398-404A-AED7-BC9912D1E6E7}" type="datetimeFigureOut">
              <a:rPr lang="en-US" smtClean="0"/>
              <a:t>4/4/2017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18BC18-A87A-4EA9-AB14-DF9AEC88B23B}" type="slidenum">
              <a:rPr lang="en-US" smtClean="0"/>
              <a:t>‹#›</a:t>
            </a:fld>
            <a:endParaRPr lang="en-US"/>
          </a:p>
        </p:txBody>
      </p:sp>
    </p:spTree>
    <p:extLst>
      <p:ext uri="{BB962C8B-B14F-4D97-AF65-F5344CB8AC3E}">
        <p14:creationId xmlns:p14="http://schemas.microsoft.com/office/powerpoint/2010/main" val="573107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FA9B2C-B398-404A-AED7-BC9912D1E6E7}" type="datetimeFigureOut">
              <a:rPr lang="en-US" smtClean="0"/>
              <a:t>4/4/2017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18BC18-A87A-4EA9-AB14-DF9AEC88B23B}" type="slidenum">
              <a:rPr lang="en-US" smtClean="0"/>
              <a:t>‹#›</a:t>
            </a:fld>
            <a:endParaRPr lang="en-US"/>
          </a:p>
        </p:txBody>
      </p:sp>
    </p:spTree>
    <p:extLst>
      <p:ext uri="{BB962C8B-B14F-4D97-AF65-F5344CB8AC3E}">
        <p14:creationId xmlns:p14="http://schemas.microsoft.com/office/powerpoint/2010/main" val="174808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B54">
            <a:alpha val="5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FA9B2C-B398-404A-AED7-BC9912D1E6E7}" type="datetimeFigureOut">
              <a:rPr lang="en-US" smtClean="0"/>
              <a:t>4/4/2017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8BC18-A87A-4EA9-AB14-DF9AEC88B23B}" type="slidenum">
              <a:rPr lang="en-US" smtClean="0"/>
              <a:t>‹#›</a:t>
            </a:fld>
            <a:endParaRPr lang="en-US"/>
          </a:p>
        </p:txBody>
      </p:sp>
    </p:spTree>
    <p:extLst>
      <p:ext uri="{BB962C8B-B14F-4D97-AF65-F5344CB8AC3E}">
        <p14:creationId xmlns:p14="http://schemas.microsoft.com/office/powerpoint/2010/main" val="271099254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ru.libguides.com/archives" TargetMode="External"/><Relationship Id="rId2" Type="http://schemas.openxmlformats.org/officeDocument/2006/relationships/hyperlink" Target="mailto:rockarchives@sru.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solidFill>
                  <a:schemeClr val="bg1"/>
                </a:solidFill>
              </a:rPr>
              <a:t>Inscribe Your Organization’s Legacy on The Rock</a:t>
            </a:r>
          </a:p>
        </p:txBody>
      </p:sp>
      <p:sp>
        <p:nvSpPr>
          <p:cNvPr id="3" name="Subtitle 2"/>
          <p:cNvSpPr>
            <a:spLocks noGrp="1"/>
          </p:cNvSpPr>
          <p:nvPr>
            <p:ph type="subTitle" idx="1"/>
          </p:nvPr>
        </p:nvSpPr>
        <p:spPr>
          <a:xfrm>
            <a:off x="1371600" y="3886200"/>
            <a:ext cx="6400800" cy="609600"/>
          </a:xfrm>
        </p:spPr>
        <p:txBody>
          <a:bodyPr/>
          <a:lstStyle/>
          <a:p>
            <a:r>
              <a:rPr lang="en-US" dirty="0">
                <a:solidFill>
                  <a:schemeClr val="tx1">
                    <a:lumMod val="95000"/>
                    <a:lumOff val="5000"/>
                  </a:schemeClr>
                </a:solidFill>
              </a:rPr>
              <a:t>University Archives Info Session</a:t>
            </a:r>
          </a:p>
        </p:txBody>
      </p:sp>
      <p:sp>
        <p:nvSpPr>
          <p:cNvPr id="4" name="Footer Placeholder 3"/>
          <p:cNvSpPr>
            <a:spLocks noGrp="1"/>
          </p:cNvSpPr>
          <p:nvPr>
            <p:ph type="ftr" sz="quarter" idx="11"/>
          </p:nvPr>
        </p:nvSpPr>
        <p:spPr/>
        <p:txBody>
          <a:bodyPr/>
          <a:lstStyle/>
          <a:p>
            <a:r>
              <a:rPr lang="en-US" dirty="0">
                <a:solidFill>
                  <a:schemeClr val="tx1">
                    <a:lumMod val="95000"/>
                    <a:lumOff val="5000"/>
                  </a:schemeClr>
                </a:solidFill>
              </a:rPr>
              <a:t>Amy Brunner</a:t>
            </a:r>
          </a:p>
          <a:p>
            <a:r>
              <a:rPr lang="en-US" dirty="0">
                <a:solidFill>
                  <a:schemeClr val="tx1">
                    <a:lumMod val="95000"/>
                    <a:lumOff val="5000"/>
                  </a:schemeClr>
                </a:solidFill>
              </a:rPr>
              <a:t>Student Assistant</a:t>
            </a:r>
          </a:p>
          <a:p>
            <a:r>
              <a:rPr lang="en-US" dirty="0">
                <a:solidFill>
                  <a:schemeClr val="tx1">
                    <a:lumMod val="95000"/>
                    <a:lumOff val="5000"/>
                  </a:schemeClr>
                </a:solidFill>
              </a:rPr>
              <a:t>University Archives</a:t>
            </a:r>
          </a:p>
        </p:txBody>
      </p:sp>
    </p:spTree>
    <p:extLst>
      <p:ext uri="{BB962C8B-B14F-4D97-AF65-F5344CB8AC3E}">
        <p14:creationId xmlns:p14="http://schemas.microsoft.com/office/powerpoint/2010/main" val="2412943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types of items are preserved?</a:t>
            </a:r>
          </a:p>
        </p:txBody>
      </p:sp>
      <p:sp>
        <p:nvSpPr>
          <p:cNvPr id="3" name="Content Placeholder 2"/>
          <p:cNvSpPr>
            <a:spLocks noGrp="1"/>
          </p:cNvSpPr>
          <p:nvPr>
            <p:ph idx="1"/>
          </p:nvPr>
        </p:nvSpPr>
        <p:spPr/>
        <p:txBody>
          <a:bodyPr>
            <a:normAutofit lnSpcReduction="10000"/>
          </a:bodyPr>
          <a:lstStyle/>
          <a:p>
            <a:r>
              <a:rPr lang="en-US" dirty="0"/>
              <a:t>Documents</a:t>
            </a:r>
          </a:p>
          <a:p>
            <a:pPr lvl="1"/>
            <a:r>
              <a:rPr lang="en-US" dirty="0"/>
              <a:t>Minutes, Constitution, History, Pamphlets,        Event Programs</a:t>
            </a:r>
          </a:p>
          <a:p>
            <a:pPr lvl="1"/>
            <a:r>
              <a:rPr lang="en-US" dirty="0"/>
              <a:t>Paper and Digital</a:t>
            </a:r>
          </a:p>
          <a:p>
            <a:r>
              <a:rPr lang="en-US" dirty="0"/>
              <a:t>Photographs</a:t>
            </a:r>
          </a:p>
          <a:p>
            <a:pPr lvl="1"/>
            <a:r>
              <a:rPr lang="en-US" dirty="0"/>
              <a:t>Formal and Candid</a:t>
            </a:r>
          </a:p>
          <a:p>
            <a:r>
              <a:rPr lang="en-US" dirty="0"/>
              <a:t>Scrapbooks</a:t>
            </a:r>
          </a:p>
          <a:p>
            <a:r>
              <a:rPr lang="en-US" dirty="0"/>
              <a:t>Audio &amp; Video</a:t>
            </a:r>
          </a:p>
          <a:p>
            <a:pPr lvl="1"/>
            <a:r>
              <a:rPr lang="en-US" dirty="0"/>
              <a:t>Events and Performances</a:t>
            </a:r>
          </a:p>
          <a:p>
            <a:pPr marL="457200" lvl="1" indent="0">
              <a:buNone/>
            </a:pPr>
            <a:endParaRPr lang="en-US" dirty="0"/>
          </a:p>
        </p:txBody>
      </p:sp>
    </p:spTree>
    <p:extLst>
      <p:ext uri="{BB962C8B-B14F-4D97-AF65-F5344CB8AC3E}">
        <p14:creationId xmlns:p14="http://schemas.microsoft.com/office/powerpoint/2010/main" val="3384149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items are not preserved?</a:t>
            </a:r>
          </a:p>
        </p:txBody>
      </p:sp>
      <p:sp>
        <p:nvSpPr>
          <p:cNvPr id="3" name="Content Placeholder 2"/>
          <p:cNvSpPr>
            <a:spLocks noGrp="1"/>
          </p:cNvSpPr>
          <p:nvPr>
            <p:ph idx="1"/>
          </p:nvPr>
        </p:nvSpPr>
        <p:spPr/>
        <p:txBody>
          <a:bodyPr/>
          <a:lstStyle/>
          <a:p>
            <a:r>
              <a:rPr lang="en-US" dirty="0"/>
              <a:t>Active Records</a:t>
            </a:r>
          </a:p>
          <a:p>
            <a:pPr lvl="1"/>
            <a:r>
              <a:rPr lang="en-US" dirty="0"/>
              <a:t>Archival storage is not temporary</a:t>
            </a:r>
          </a:p>
          <a:p>
            <a:r>
              <a:rPr lang="en-US" dirty="0"/>
              <a:t>Identifiable student records</a:t>
            </a:r>
          </a:p>
          <a:p>
            <a:pPr lvl="1"/>
            <a:r>
              <a:rPr lang="en-US" dirty="0"/>
              <a:t>Individual grades and finances are maintained by the appropriate offices, not the Archives</a:t>
            </a:r>
          </a:p>
          <a:p>
            <a:r>
              <a:rPr lang="en-US" dirty="0"/>
              <a:t>Individual Transactions</a:t>
            </a:r>
          </a:p>
          <a:p>
            <a:pPr lvl="1"/>
            <a:r>
              <a:rPr lang="en-US" dirty="0"/>
              <a:t>Annual budgets are sufficient</a:t>
            </a:r>
          </a:p>
        </p:txBody>
      </p:sp>
    </p:spTree>
    <p:extLst>
      <p:ext uri="{BB962C8B-B14F-4D97-AF65-F5344CB8AC3E}">
        <p14:creationId xmlns:p14="http://schemas.microsoft.com/office/powerpoint/2010/main" val="1583603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organizations do? </a:t>
            </a:r>
          </a:p>
        </p:txBody>
      </p:sp>
      <p:sp>
        <p:nvSpPr>
          <p:cNvPr id="3" name="Content Placeholder 2"/>
          <p:cNvSpPr>
            <a:spLocks noGrp="1"/>
          </p:cNvSpPr>
          <p:nvPr>
            <p:ph idx="1"/>
          </p:nvPr>
        </p:nvSpPr>
        <p:spPr/>
        <p:txBody>
          <a:bodyPr>
            <a:normAutofit lnSpcReduction="10000"/>
          </a:bodyPr>
          <a:lstStyle/>
          <a:p>
            <a:r>
              <a:rPr lang="en-US" dirty="0"/>
              <a:t>Sort through your inactive records</a:t>
            </a:r>
          </a:p>
          <a:p>
            <a:r>
              <a:rPr lang="en-US" dirty="0"/>
              <a:t>Make a list of what you would like to donate</a:t>
            </a:r>
          </a:p>
          <a:p>
            <a:pPr lvl="1"/>
            <a:r>
              <a:rPr lang="en-US" b="1" dirty="0"/>
              <a:t>Example: </a:t>
            </a:r>
            <a:r>
              <a:rPr lang="en-US" dirty="0"/>
              <a:t>Meeting Minutes 2005-2007</a:t>
            </a:r>
          </a:p>
          <a:p>
            <a:pPr lvl="1"/>
            <a:r>
              <a:rPr lang="en-US" b="1" dirty="0"/>
              <a:t>Or: </a:t>
            </a:r>
            <a:r>
              <a:rPr lang="en-US" dirty="0"/>
              <a:t>Photos 2010-2015</a:t>
            </a:r>
          </a:p>
          <a:p>
            <a:pPr lvl="2"/>
            <a:r>
              <a:rPr lang="en-US" dirty="0"/>
              <a:t>Awards Banquet </a:t>
            </a:r>
          </a:p>
          <a:p>
            <a:pPr lvl="2"/>
            <a:r>
              <a:rPr lang="en-US" dirty="0"/>
              <a:t>Initiation </a:t>
            </a:r>
          </a:p>
          <a:p>
            <a:r>
              <a:rPr lang="en-US" dirty="0"/>
              <a:t>Make an appointment with the Archives to discuss the donation process</a:t>
            </a:r>
          </a:p>
          <a:p>
            <a:r>
              <a:rPr lang="en-US" dirty="0"/>
              <a:t>Repeat frequently!</a:t>
            </a:r>
          </a:p>
        </p:txBody>
      </p:sp>
    </p:spTree>
    <p:extLst>
      <p:ext uri="{BB962C8B-B14F-4D97-AF65-F5344CB8AC3E}">
        <p14:creationId xmlns:p14="http://schemas.microsoft.com/office/powerpoint/2010/main" val="445064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us</a:t>
            </a:r>
          </a:p>
        </p:txBody>
      </p:sp>
      <p:sp>
        <p:nvSpPr>
          <p:cNvPr id="3" name="Content Placeholder 2"/>
          <p:cNvSpPr>
            <a:spLocks noGrp="1"/>
          </p:cNvSpPr>
          <p:nvPr>
            <p:ph idx="1"/>
          </p:nvPr>
        </p:nvSpPr>
        <p:spPr/>
        <p:txBody>
          <a:bodyPr/>
          <a:lstStyle/>
          <a:p>
            <a:r>
              <a:rPr lang="en-US" dirty="0"/>
              <a:t>Let us know you’re dropping by</a:t>
            </a:r>
          </a:p>
          <a:p>
            <a:pPr lvl="1"/>
            <a:r>
              <a:rPr lang="en-US" dirty="0"/>
              <a:t>Email: </a:t>
            </a:r>
            <a:r>
              <a:rPr lang="en-US" dirty="0">
                <a:hlinkClick r:id="rId2"/>
              </a:rPr>
              <a:t>rockarchives@sru.edu</a:t>
            </a:r>
            <a:endParaRPr lang="en-US" dirty="0"/>
          </a:p>
          <a:p>
            <a:pPr lvl="1"/>
            <a:r>
              <a:rPr lang="en-US" dirty="0"/>
              <a:t>Web: </a:t>
            </a:r>
            <a:r>
              <a:rPr lang="en-US" dirty="0">
                <a:hlinkClick r:id="rId3"/>
              </a:rPr>
              <a:t>http://sru.libguides.com/archives</a:t>
            </a:r>
            <a:endParaRPr lang="en-US" dirty="0"/>
          </a:p>
          <a:p>
            <a:pPr lvl="1"/>
            <a:r>
              <a:rPr lang="en-US" dirty="0"/>
              <a:t>Phone: 724.738.2635</a:t>
            </a:r>
          </a:p>
          <a:p>
            <a:pPr lvl="1"/>
            <a:endParaRPr lang="en-US" dirty="0"/>
          </a:p>
          <a:p>
            <a:endParaRPr lang="en-US" dirty="0"/>
          </a:p>
        </p:txBody>
      </p:sp>
    </p:spTree>
    <p:extLst>
      <p:ext uri="{BB962C8B-B14F-4D97-AF65-F5344CB8AC3E}">
        <p14:creationId xmlns:p14="http://schemas.microsoft.com/office/powerpoint/2010/main" val="1552083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Archives?</a:t>
            </a:r>
          </a:p>
        </p:txBody>
      </p:sp>
      <p:sp>
        <p:nvSpPr>
          <p:cNvPr id="3" name="Content Placeholder 2"/>
          <p:cNvSpPr>
            <a:spLocks noGrp="1"/>
          </p:cNvSpPr>
          <p:nvPr>
            <p:ph idx="1"/>
          </p:nvPr>
        </p:nvSpPr>
        <p:spPr/>
        <p:txBody>
          <a:bodyPr>
            <a:normAutofit lnSpcReduction="10000"/>
          </a:bodyPr>
          <a:lstStyle/>
          <a:p>
            <a:r>
              <a:rPr lang="en-US" dirty="0"/>
              <a:t>Located in 315 Bailey Library</a:t>
            </a:r>
          </a:p>
          <a:p>
            <a:r>
              <a:rPr lang="en-US" dirty="0"/>
              <a:t>Archivist, staff, and student employees</a:t>
            </a:r>
          </a:p>
          <a:p>
            <a:pPr lvl="1"/>
            <a:r>
              <a:rPr lang="en-US" dirty="0"/>
              <a:t>Judy Silva, archivist</a:t>
            </a:r>
          </a:p>
          <a:p>
            <a:pPr lvl="1"/>
            <a:r>
              <a:rPr lang="en-US" dirty="0"/>
              <a:t>Kevin </a:t>
            </a:r>
            <a:r>
              <a:rPr lang="en-US" dirty="0" err="1"/>
              <a:t>McLatchy</a:t>
            </a:r>
            <a:r>
              <a:rPr lang="en-US" dirty="0"/>
              <a:t> and Jared </a:t>
            </a:r>
            <a:r>
              <a:rPr lang="en-US" dirty="0" err="1"/>
              <a:t>Negley</a:t>
            </a:r>
            <a:r>
              <a:rPr lang="en-US" dirty="0"/>
              <a:t>, technicians</a:t>
            </a:r>
          </a:p>
          <a:p>
            <a:pPr lvl="1"/>
            <a:r>
              <a:rPr lang="en-US" dirty="0"/>
              <a:t>Four student employees</a:t>
            </a:r>
          </a:p>
          <a:p>
            <a:r>
              <a:rPr lang="en-US" dirty="0"/>
              <a:t>Repository to permanently store and preserve historical record of SRU’s “people, programs, policies, facilities, activities, and achievements.”</a:t>
            </a:r>
          </a:p>
          <a:p>
            <a:endParaRPr lang="en-US" dirty="0"/>
          </a:p>
        </p:txBody>
      </p:sp>
    </p:spTree>
    <p:extLst>
      <p:ext uri="{BB962C8B-B14F-4D97-AF65-F5344CB8AC3E}">
        <p14:creationId xmlns:p14="http://schemas.microsoft.com/office/powerpoint/2010/main" val="360638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1447800"/>
          </a:xfrm>
        </p:spPr>
        <p:txBody>
          <a:bodyPr>
            <a:normAutofit/>
          </a:bodyPr>
          <a:lstStyle/>
          <a:p>
            <a:r>
              <a:rPr lang="en-US" dirty="0"/>
              <a:t>The Archives is the institutional memory of Slippery Rock University.  It permanently houses inactive records of the University and its students.</a:t>
            </a:r>
            <a:br>
              <a:rPr lang="en-US" dirty="0"/>
            </a:b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3607988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Who uses the Archives?</a:t>
            </a:r>
          </a:p>
        </p:txBody>
      </p:sp>
      <p:sp>
        <p:nvSpPr>
          <p:cNvPr id="3" name="Content Placeholder 2"/>
          <p:cNvSpPr>
            <a:spLocks noGrp="1"/>
          </p:cNvSpPr>
          <p:nvPr>
            <p:ph idx="1"/>
          </p:nvPr>
        </p:nvSpPr>
        <p:spPr/>
        <p:txBody>
          <a:bodyPr/>
          <a:lstStyle/>
          <a:p>
            <a:r>
              <a:rPr lang="en-US" dirty="0"/>
              <a:t>Alumni</a:t>
            </a:r>
          </a:p>
          <a:p>
            <a:pPr lvl="1"/>
            <a:r>
              <a:rPr lang="en-US" dirty="0"/>
              <a:t>Relive the “good old days” </a:t>
            </a:r>
          </a:p>
          <a:p>
            <a:pPr lvl="1"/>
            <a:r>
              <a:rPr lang="en-US" dirty="0"/>
              <a:t>Archives Open House, Homecoming weekend</a:t>
            </a:r>
          </a:p>
          <a:p>
            <a:r>
              <a:rPr lang="en-US" dirty="0"/>
              <a:t>Researchers</a:t>
            </a:r>
          </a:p>
          <a:p>
            <a:pPr lvl="1"/>
            <a:r>
              <a:rPr lang="en-US" dirty="0"/>
              <a:t>Local history</a:t>
            </a:r>
          </a:p>
          <a:p>
            <a:pPr lvl="1"/>
            <a:r>
              <a:rPr lang="en-US" dirty="0"/>
              <a:t>Trends in Student Life</a:t>
            </a:r>
          </a:p>
          <a:p>
            <a:pPr lvl="1"/>
            <a:r>
              <a:rPr lang="en-US" dirty="0"/>
              <a:t>Historic events at SRU</a:t>
            </a:r>
          </a:p>
          <a:p>
            <a:pPr lvl="1"/>
            <a:endParaRPr lang="en-US" dirty="0"/>
          </a:p>
        </p:txBody>
      </p:sp>
    </p:spTree>
    <p:extLst>
      <p:ext uri="{BB962C8B-B14F-4D97-AF65-F5344CB8AC3E}">
        <p14:creationId xmlns:p14="http://schemas.microsoft.com/office/powerpoint/2010/main" val="3254432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Who uses the Archives?</a:t>
            </a:r>
          </a:p>
        </p:txBody>
      </p:sp>
      <p:sp>
        <p:nvSpPr>
          <p:cNvPr id="3" name="Content Placeholder 2"/>
          <p:cNvSpPr>
            <a:spLocks noGrp="1"/>
          </p:cNvSpPr>
          <p:nvPr>
            <p:ph idx="1"/>
          </p:nvPr>
        </p:nvSpPr>
        <p:spPr/>
        <p:txBody>
          <a:bodyPr/>
          <a:lstStyle/>
          <a:p>
            <a:r>
              <a:rPr lang="en-US" dirty="0"/>
              <a:t>Legacy Students</a:t>
            </a:r>
          </a:p>
          <a:p>
            <a:pPr lvl="1"/>
            <a:r>
              <a:rPr lang="en-US" dirty="0"/>
              <a:t>See how their parents/grandparents lived at SRU</a:t>
            </a:r>
          </a:p>
          <a:p>
            <a:pPr lvl="1"/>
            <a:endParaRPr lang="en-US" dirty="0"/>
          </a:p>
          <a:p>
            <a:pPr lvl="1"/>
            <a:endParaRPr lang="en-US" dirty="0"/>
          </a:p>
          <a:p>
            <a:pPr lvl="1"/>
            <a:endParaRPr lang="en-US" dirty="0"/>
          </a:p>
          <a:p>
            <a:pPr lvl="1"/>
            <a:endParaRPr lang="en-US" dirty="0"/>
          </a:p>
          <a:p>
            <a:pPr marL="457200" lvl="1" indent="0">
              <a:buNone/>
            </a:pPr>
            <a:endParaRPr lang="en-US" dirty="0"/>
          </a:p>
        </p:txBody>
      </p:sp>
      <p:pic>
        <p:nvPicPr>
          <p:cNvPr id="1026" name="Picture 2" descr="K:\Archives\zMASTER_FILES_PRESERVATION\PHOTOGRAPHS\H-13-5\PR-3558_00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33" t="6476" r="4225" b="2002"/>
          <a:stretch/>
        </p:blipFill>
        <p:spPr bwMode="auto">
          <a:xfrm>
            <a:off x="1859897" y="2819400"/>
            <a:ext cx="5424206"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120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Who uses the Archives?</a:t>
            </a:r>
          </a:p>
        </p:txBody>
      </p:sp>
      <p:sp>
        <p:nvSpPr>
          <p:cNvPr id="3" name="Content Placeholder 2"/>
          <p:cNvSpPr>
            <a:spLocks noGrp="1"/>
          </p:cNvSpPr>
          <p:nvPr>
            <p:ph idx="1"/>
          </p:nvPr>
        </p:nvSpPr>
        <p:spPr/>
        <p:txBody>
          <a:bodyPr/>
          <a:lstStyle/>
          <a:p>
            <a:r>
              <a:rPr lang="en-US" dirty="0"/>
              <a:t>National Organizations </a:t>
            </a:r>
            <a:r>
              <a:rPr lang="en-US" sz="2400" dirty="0"/>
              <a:t>(Greek, professional, service)</a:t>
            </a:r>
          </a:p>
          <a:p>
            <a:pPr lvl="1"/>
            <a:r>
              <a:rPr lang="en-US" dirty="0"/>
              <a:t>Past accomplishments</a:t>
            </a:r>
          </a:p>
          <a:p>
            <a:pPr lvl="1"/>
            <a:r>
              <a:rPr lang="en-US" dirty="0"/>
              <a:t>Research prominent alumni</a:t>
            </a:r>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0" y="3429000"/>
            <a:ext cx="4008120" cy="2844589"/>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5696" t="5350" r="4081" b="5325"/>
          <a:stretch/>
        </p:blipFill>
        <p:spPr>
          <a:xfrm>
            <a:off x="457200" y="3429000"/>
            <a:ext cx="4114800" cy="2844589"/>
          </a:xfrm>
          <a:prstGeom prst="rect">
            <a:avLst/>
          </a:prstGeom>
        </p:spPr>
      </p:pic>
    </p:spTree>
    <p:extLst>
      <p:ext uri="{BB962C8B-B14F-4D97-AF65-F5344CB8AC3E}">
        <p14:creationId xmlns:p14="http://schemas.microsoft.com/office/powerpoint/2010/main" val="631380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Whose records can be preserved?</a:t>
            </a:r>
          </a:p>
        </p:txBody>
      </p:sp>
      <p:sp>
        <p:nvSpPr>
          <p:cNvPr id="3" name="Content Placeholder 2"/>
          <p:cNvSpPr>
            <a:spLocks noGrp="1"/>
          </p:cNvSpPr>
          <p:nvPr>
            <p:ph sz="half" idx="1"/>
          </p:nvPr>
        </p:nvSpPr>
        <p:spPr>
          <a:xfrm>
            <a:off x="457200" y="1600201"/>
            <a:ext cx="4267200" cy="3810000"/>
          </a:xfrm>
        </p:spPr>
        <p:txBody>
          <a:bodyPr>
            <a:normAutofit/>
          </a:bodyPr>
          <a:lstStyle/>
          <a:p>
            <a:r>
              <a:rPr lang="en-US" dirty="0"/>
              <a:t>ALL student organizations</a:t>
            </a:r>
          </a:p>
          <a:p>
            <a:pPr lvl="1"/>
            <a:r>
              <a:rPr lang="en-US" dirty="0"/>
              <a:t>Academic</a:t>
            </a:r>
          </a:p>
          <a:p>
            <a:pPr lvl="1"/>
            <a:r>
              <a:rPr lang="en-US" dirty="0"/>
              <a:t>Social</a:t>
            </a:r>
          </a:p>
          <a:p>
            <a:pPr lvl="1"/>
            <a:r>
              <a:rPr lang="en-US" dirty="0"/>
              <a:t>Athletics (NCAA, Club, and Intramural)</a:t>
            </a:r>
          </a:p>
          <a:p>
            <a:pPr lvl="1"/>
            <a:r>
              <a:rPr lang="en-US" dirty="0"/>
              <a:t>Student Media (WSRU-FM, WSRU-TV, </a:t>
            </a:r>
            <a:r>
              <a:rPr lang="en-US" i="1" dirty="0"/>
              <a:t>The Rocket</a:t>
            </a:r>
            <a:r>
              <a:rPr lang="en-US" dirty="0"/>
              <a:t>)</a:t>
            </a:r>
          </a:p>
        </p:txBody>
      </p:sp>
      <p:pic>
        <p:nvPicPr>
          <p:cNvPr id="6" name="Content Placeholder 5"/>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t="27955"/>
          <a:stretch/>
        </p:blipFill>
        <p:spPr>
          <a:xfrm>
            <a:off x="5694062" y="1597820"/>
            <a:ext cx="2251676" cy="2421467"/>
          </a:xfr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807" t="15707" r="10807" b="12589"/>
          <a:stretch/>
        </p:blipFill>
        <p:spPr>
          <a:xfrm>
            <a:off x="5105400" y="4267201"/>
            <a:ext cx="3276600" cy="2286000"/>
          </a:xfrm>
          <a:prstGeom prst="rect">
            <a:avLst/>
          </a:prstGeom>
        </p:spPr>
      </p:pic>
    </p:spTree>
    <p:extLst>
      <p:ext uri="{BB962C8B-B14F-4D97-AF65-F5344CB8AC3E}">
        <p14:creationId xmlns:p14="http://schemas.microsoft.com/office/powerpoint/2010/main" val="1640750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Whose records can be preserved?</a:t>
            </a:r>
          </a:p>
        </p:txBody>
      </p:sp>
      <p:sp>
        <p:nvSpPr>
          <p:cNvPr id="3" name="Content Placeholder 2"/>
          <p:cNvSpPr>
            <a:spLocks noGrp="1"/>
          </p:cNvSpPr>
          <p:nvPr>
            <p:ph idx="1"/>
          </p:nvPr>
        </p:nvSpPr>
        <p:spPr/>
        <p:txBody>
          <a:bodyPr/>
          <a:lstStyle/>
          <a:p>
            <a:r>
              <a:rPr lang="en-US" dirty="0"/>
              <a:t>Academic Departments</a:t>
            </a:r>
          </a:p>
          <a:p>
            <a:pPr lvl="1"/>
            <a:r>
              <a:rPr lang="en-US" dirty="0"/>
              <a:t>Including publications and performances by and for students, faculty, and staff</a:t>
            </a:r>
          </a:p>
          <a:p>
            <a:r>
              <a:rPr lang="en-US" dirty="0"/>
              <a:t>Administrative Departments</a:t>
            </a:r>
          </a:p>
          <a:p>
            <a:pPr lvl="1"/>
            <a:r>
              <a:rPr lang="en-US" dirty="0"/>
              <a:t>Finance, Public Affairs, Board of Trustees</a:t>
            </a:r>
          </a:p>
          <a:p>
            <a:pPr lvl="1"/>
            <a:r>
              <a:rPr lang="en-US" dirty="0"/>
              <a:t>CSIL, Career Services, Residence Life</a:t>
            </a:r>
          </a:p>
          <a:p>
            <a:endParaRPr lang="en-US" dirty="0"/>
          </a:p>
        </p:txBody>
      </p:sp>
    </p:spTree>
    <p:extLst>
      <p:ext uri="{BB962C8B-B14F-4D97-AF65-F5344CB8AC3E}">
        <p14:creationId xmlns:p14="http://schemas.microsoft.com/office/powerpoint/2010/main" val="2285486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a:t>What types of items are preserved?</a:t>
            </a:r>
          </a:p>
        </p:txBody>
      </p:sp>
      <p:pic>
        <p:nvPicPr>
          <p:cNvPr id="7" name="Picture Placeholder 6"/>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19249" r="14085"/>
          <a:stretch/>
        </p:blipFill>
        <p:spPr>
          <a:xfrm>
            <a:off x="1792288" y="196205"/>
            <a:ext cx="5370512" cy="4531370"/>
          </a:xfrm>
        </p:spPr>
      </p:pic>
      <p:sp>
        <p:nvSpPr>
          <p:cNvPr id="6" name="Text Placeholder 5"/>
          <p:cNvSpPr>
            <a:spLocks noGrp="1"/>
          </p:cNvSpPr>
          <p:nvPr>
            <p:ph type="body" sz="half" idx="2"/>
          </p:nvPr>
        </p:nvSpPr>
        <p:spPr>
          <a:xfrm>
            <a:off x="1792288" y="5367338"/>
            <a:ext cx="5486400" cy="1109662"/>
          </a:xfrm>
        </p:spPr>
        <p:txBody>
          <a:bodyPr>
            <a:normAutofit/>
          </a:bodyPr>
          <a:lstStyle/>
          <a:p>
            <a:r>
              <a:rPr lang="en-US" dirty="0"/>
              <a:t>This display, located in the first floor lobby, shows examples of records that are preserved by the University Archives. These displayed items generally represent the previous 30 years, but the Archives maintains records “from 1889 to yesterday.”</a:t>
            </a:r>
          </a:p>
        </p:txBody>
      </p:sp>
    </p:spTree>
    <p:extLst>
      <p:ext uri="{BB962C8B-B14F-4D97-AF65-F5344CB8AC3E}">
        <p14:creationId xmlns:p14="http://schemas.microsoft.com/office/powerpoint/2010/main" val="4123547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861</TotalTime>
  <Words>410</Words>
  <Application>Microsoft Office PowerPoint</Application>
  <PresentationFormat>On-screen Show (4:3)</PresentationFormat>
  <Paragraphs>76</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Inscribe Your Organization’s Legacy on The Rock</vt:lpstr>
      <vt:lpstr>What is the Archives?</vt:lpstr>
      <vt:lpstr>The Archives is the institutional memory of Slippery Rock University.  It permanently houses inactive records of the University and its students. </vt:lpstr>
      <vt:lpstr>Who uses the Archives?</vt:lpstr>
      <vt:lpstr>Who uses the Archives?</vt:lpstr>
      <vt:lpstr>Who uses the Archives?</vt:lpstr>
      <vt:lpstr>Whose records can be preserved?</vt:lpstr>
      <vt:lpstr>Whose records can be preserved?</vt:lpstr>
      <vt:lpstr>What types of items are preserved?</vt:lpstr>
      <vt:lpstr>What types of items are preserved?</vt:lpstr>
      <vt:lpstr>What items are not preserved?</vt:lpstr>
      <vt:lpstr>What can organizations do? </vt:lpstr>
      <vt:lpstr>Contact 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Inscribe Your Organization’s Legacy on The Rock</dc:title>
  <dc:creator>rockarchives</dc:creator>
  <cp:lastModifiedBy>rockarchives</cp:lastModifiedBy>
  <cp:revision>39</cp:revision>
  <cp:lastPrinted>2017-04-04T14:52:40Z</cp:lastPrinted>
  <dcterms:created xsi:type="dcterms:W3CDTF">2017-03-28T13:59:44Z</dcterms:created>
  <dcterms:modified xsi:type="dcterms:W3CDTF">2017-04-04T15:20:56Z</dcterms:modified>
</cp:coreProperties>
</file>